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8" r:id="rId5"/>
    <p:sldId id="288" r:id="rId6"/>
    <p:sldId id="291" r:id="rId7"/>
    <p:sldId id="292" r:id="rId8"/>
    <p:sldId id="279" r:id="rId9"/>
    <p:sldId id="289" r:id="rId10"/>
    <p:sldId id="294" r:id="rId11"/>
    <p:sldId id="29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DB"/>
    <a:srgbClr val="97C2DC"/>
    <a:srgbClr val="E5883A"/>
    <a:srgbClr val="F2EAC5"/>
    <a:srgbClr val="DFD2A5"/>
    <a:srgbClr val="F4ECC8"/>
    <a:srgbClr val="DDD0A3"/>
    <a:srgbClr val="FAF4DA"/>
    <a:srgbClr val="3AA636"/>
    <a:srgbClr val="6B9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E60B9-88CE-4E79-B8CF-A25442818AB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5D15C-3826-4189-BA81-05AB25A8E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0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4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6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0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2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09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9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9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erHwan/Solar_tracking_system/blob/main/image_video/solar_tracking_auto.mp4" TargetMode="External"/><Relationship Id="rId2" Type="http://schemas.openxmlformats.org/officeDocument/2006/relationships/hyperlink" Target="https://github.com/BrotherHwan/Solar_tracking_system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otherHwan/Solar_tracking_system/blob/main/image_video/solar_tracking_manual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868394" y="1596044"/>
            <a:ext cx="8458200" cy="1104029"/>
          </a:xfrm>
        </p:spPr>
        <p:txBody>
          <a:bodyPr rtlCol="0">
            <a:normAutofit/>
          </a:bodyPr>
          <a:lstStyle/>
          <a:p>
            <a:pPr rtl="0"/>
            <a:r>
              <a:rPr lang="en-US" b="1" smtClean="0">
                <a:latin typeface="HY강M" pitchFamily="18" charset="-127"/>
                <a:ea typeface="HY강M" pitchFamily="18" charset="-127"/>
              </a:rPr>
              <a:t>Solar </a:t>
            </a:r>
            <a:r>
              <a:rPr lang="en-US" b="1">
                <a:latin typeface="HY강M" pitchFamily="18" charset="-127"/>
                <a:ea typeface="HY강M" pitchFamily="18" charset="-127"/>
              </a:rPr>
              <a:t>t</a:t>
            </a:r>
            <a:r>
              <a:rPr lang="en-US" b="1" smtClean="0">
                <a:latin typeface="HY강M" pitchFamily="18" charset="-127"/>
                <a:ea typeface="HY강M" pitchFamily="18" charset="-127"/>
              </a:rPr>
              <a:t>racking system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4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개선점 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7095" y="1925922"/>
            <a:ext cx="6482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CDS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센서 값의 오차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offset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조절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일정 차이 이하에서 모터 고정으로 개선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알고리즘 추가 개선 여지 있음</a:t>
            </a: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	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실제적인 발전 테스트 부재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Storage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의 부재로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누적발전량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확인불가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7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467178" y="2876985"/>
            <a:ext cx="8458200" cy="110402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QnA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3" name="제목 12"/>
          <p:cNvSpPr txBox="1">
            <a:spLocks/>
          </p:cNvSpPr>
          <p:nvPr/>
        </p:nvSpPr>
        <p:spPr>
          <a:xfrm>
            <a:off x="1293813" y="401214"/>
            <a:ext cx="9601200" cy="749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HY강M" pitchFamily="18" charset="-127"/>
                <a:ea typeface="HY강M" pitchFamily="18" charset="-127"/>
              </a:rPr>
              <a:t>●목차</a:t>
            </a:r>
            <a:endParaRPr lang="en-US" sz="40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내용 개체 틀 13"/>
          <p:cNvSpPr txBox="1">
            <a:spLocks/>
          </p:cNvSpPr>
          <p:nvPr/>
        </p:nvSpPr>
        <p:spPr>
          <a:xfrm>
            <a:off x="1293813" y="1785435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arenR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흐름도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시연영상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데이터 베이스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개선점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0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21" y="2455850"/>
            <a:ext cx="907587" cy="850864"/>
          </a:xfrm>
          <a:prstGeom prst="ellipse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21" y="3977725"/>
            <a:ext cx="907587" cy="822797"/>
          </a:xfrm>
          <a:prstGeom prst="ellipse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21" y="991374"/>
            <a:ext cx="907587" cy="804950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021" y="5464512"/>
            <a:ext cx="907587" cy="815410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523" y="2490194"/>
            <a:ext cx="938004" cy="13904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17" y="4030473"/>
            <a:ext cx="1183217" cy="11178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9338" y="2490194"/>
            <a:ext cx="2855197" cy="2339745"/>
          </a:xfrm>
          <a:prstGeom prst="ellipse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2356700" y="3360214"/>
            <a:ext cx="2639249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2">
              <a:lumMod val="40000"/>
              <a:lumOff val="6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3849" y="720043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강M" pitchFamily="18" charset="-127"/>
                <a:ea typeface="HY강M" pitchFamily="18" charset="-127"/>
              </a:rPr>
              <a:t>온실가스로 인한 환경문제 인식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520089" y="3378022"/>
            <a:ext cx="2639249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1">
              <a:lumMod val="60000"/>
              <a:lumOff val="4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3" y="1292242"/>
            <a:ext cx="3356631" cy="2515338"/>
          </a:xfrm>
          <a:prstGeom prst="ellipse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849" y="72041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강M" pitchFamily="18" charset="-127"/>
                <a:ea typeface="HY강M" pitchFamily="18" charset="-127"/>
              </a:rPr>
              <a:t>기존 태양광 발전의 한계와 개발목표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045" y="2123519"/>
            <a:ext cx="502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기존의 태양광 패널은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고정형태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이거나 황도에 따라 움직이도록 만들어진 것이 많음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드론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자동차 등 이동형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모빌리티가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타겟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사물이 움직여도 태양광패널이 태양광이 밝은 쪽을 추적하여 발전효율을 높이고자 함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  <a:endParaRPr lang="ko-KR" altLang="en-US" b="1" dirty="0" smtClean="0">
              <a:latin typeface="HY강M" pitchFamily="18" charset="-127"/>
              <a:ea typeface="HY강M" pitchFamily="18" charset="-127"/>
            </a:endParaRPr>
          </a:p>
          <a:p>
            <a:endParaRPr lang="ko-KR" altLang="en-US" b="1" dirty="0" smtClean="0">
              <a:latin typeface="HY강M" pitchFamily="18" charset="-127"/>
              <a:ea typeface="HY강M" pitchFamily="18" charset="-127"/>
            </a:endParaRPr>
          </a:p>
          <a:p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8" y="3998776"/>
            <a:ext cx="4078100" cy="24668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1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흐름도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45590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40" y="2183617"/>
            <a:ext cx="7506078" cy="3192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768" y="4064485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5" name="그룹 64"/>
          <p:cNvGrpSpPr/>
          <p:nvPr/>
        </p:nvGrpSpPr>
        <p:grpSpPr>
          <a:xfrm>
            <a:off x="829090" y="1042838"/>
            <a:ext cx="1675794" cy="1443992"/>
            <a:chOff x="3572889" y="3025199"/>
            <a:chExt cx="1675794" cy="144399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889" y="3025199"/>
              <a:ext cx="1675794" cy="1257813"/>
            </a:xfrm>
            <a:prstGeom prst="ellipse">
              <a:avLst/>
            </a:prstGeom>
          </p:spPr>
        </p:pic>
        <p:sp>
          <p:nvSpPr>
            <p:cNvPr id="53" name="모서리가 둥근 직사각형 52"/>
            <p:cNvSpPr/>
            <p:nvPr/>
          </p:nvSpPr>
          <p:spPr>
            <a:xfrm>
              <a:off x="3840480" y="4179840"/>
              <a:ext cx="1172095" cy="2893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</a:t>
              </a:r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erver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8375" y="4323799"/>
            <a:ext cx="2052032" cy="1368785"/>
            <a:chOff x="876009" y="3035658"/>
            <a:chExt cx="2052032" cy="136878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009" y="3035658"/>
              <a:ext cx="2052032" cy="1078866"/>
            </a:xfrm>
            <a:prstGeom prst="ellipse">
              <a:avLst/>
            </a:prstGeom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1147195" y="4050377"/>
              <a:ext cx="1316753" cy="3540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Database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97645" y="1085588"/>
            <a:ext cx="1198225" cy="1078960"/>
            <a:chOff x="5781832" y="2183616"/>
            <a:chExt cx="1198225" cy="107896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4886" y="2183616"/>
              <a:ext cx="1195171" cy="855877"/>
            </a:xfrm>
            <a:prstGeom prst="ellipse">
              <a:avLst/>
            </a:prstGeom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5781832" y="2964765"/>
              <a:ext cx="1172095" cy="2978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WiFi</a:t>
              </a:r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 client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097645" y="3108058"/>
            <a:ext cx="1194494" cy="1247282"/>
            <a:chOff x="5784887" y="4297307"/>
            <a:chExt cx="1194494" cy="124728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4887" y="4297307"/>
              <a:ext cx="1194494" cy="855392"/>
            </a:xfrm>
            <a:prstGeom prst="ellipse">
              <a:avLst/>
            </a:prstGeom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5796086" y="5082517"/>
              <a:ext cx="1172095" cy="462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Bluetooth client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764719" y="475103"/>
            <a:ext cx="1322425" cy="1391634"/>
            <a:chOff x="7741617" y="1002428"/>
            <a:chExt cx="1322425" cy="13916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617" y="1002428"/>
              <a:ext cx="1322425" cy="1000043"/>
            </a:xfrm>
            <a:prstGeom prst="ellipse">
              <a:avLst/>
            </a:prstGeom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7809348" y="1926914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Servo motor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150463" y="536237"/>
            <a:ext cx="1172095" cy="1320377"/>
            <a:chOff x="9127361" y="1063562"/>
            <a:chExt cx="1172095" cy="132037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0679" y="1063562"/>
              <a:ext cx="988810" cy="884558"/>
            </a:xfrm>
            <a:prstGeom prst="ellipse">
              <a:avLst/>
            </a:prstGeom>
          </p:spPr>
        </p:pic>
        <p:sp>
          <p:nvSpPr>
            <p:cNvPr id="58" name="모서리가 둥근 직사각형 57"/>
            <p:cNvSpPr/>
            <p:nvPr/>
          </p:nvSpPr>
          <p:spPr>
            <a:xfrm>
              <a:off x="9127361" y="1916791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CDS sensor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0468477" y="414298"/>
            <a:ext cx="1242062" cy="1441289"/>
            <a:chOff x="10445375" y="941623"/>
            <a:chExt cx="1242062" cy="144128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45375" y="941623"/>
              <a:ext cx="1206109" cy="1015466"/>
            </a:xfrm>
            <a:prstGeom prst="ellipse">
              <a:avLst/>
            </a:prstGeom>
          </p:spPr>
        </p:pic>
        <p:sp>
          <p:nvSpPr>
            <p:cNvPr id="59" name="모서리가 둥근 직사각형 58"/>
            <p:cNvSpPr/>
            <p:nvPr/>
          </p:nvSpPr>
          <p:spPr>
            <a:xfrm>
              <a:off x="10515342" y="1915764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PIR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sensor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609526" y="1929417"/>
            <a:ext cx="1172095" cy="1492506"/>
            <a:chOff x="8586424" y="2456742"/>
            <a:chExt cx="1172095" cy="149250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9861" y="2456742"/>
              <a:ext cx="1125223" cy="1042123"/>
            </a:xfrm>
            <a:prstGeom prst="ellipse">
              <a:avLst/>
            </a:prstGeom>
          </p:spPr>
        </p:pic>
        <p:sp>
          <p:nvSpPr>
            <p:cNvPr id="60" name="모서리가 둥근 직사각형 59"/>
            <p:cNvSpPr/>
            <p:nvPr/>
          </p:nvSpPr>
          <p:spPr>
            <a:xfrm>
              <a:off x="8586424" y="3482100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Solar panel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9920247" y="1903340"/>
            <a:ext cx="1172095" cy="1509176"/>
            <a:chOff x="9897145" y="2430665"/>
            <a:chExt cx="1172095" cy="15091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94320" y="2430665"/>
              <a:ext cx="977747" cy="1068200"/>
            </a:xfrm>
            <a:prstGeom prst="ellipse">
              <a:avLst/>
            </a:prstGeom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9897145" y="3472693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Buzzer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693077" y="4198417"/>
            <a:ext cx="1475529" cy="1405079"/>
            <a:chOff x="9172472" y="4762965"/>
            <a:chExt cx="1475529" cy="140507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2472" y="4762965"/>
              <a:ext cx="1475529" cy="1146279"/>
            </a:xfrm>
            <a:prstGeom prst="ellipse">
              <a:avLst/>
            </a:prstGeom>
          </p:spPr>
        </p:pic>
        <p:sp>
          <p:nvSpPr>
            <p:cNvPr id="62" name="모서리가 둥근 직사각형 61"/>
            <p:cNvSpPr/>
            <p:nvPr/>
          </p:nvSpPr>
          <p:spPr>
            <a:xfrm>
              <a:off x="9343247" y="5861980"/>
              <a:ext cx="1172095" cy="30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LCD panel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1530049" y="3283566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Client</a:t>
            </a:r>
            <a:endParaRPr lang="en-US" altLang="ko-KR" sz="1400" dirty="0">
              <a:solidFill>
                <a:schemeClr val="tx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3" name="위쪽/아래쪽 화살표 2"/>
          <p:cNvSpPr/>
          <p:nvPr/>
        </p:nvSpPr>
        <p:spPr>
          <a:xfrm rot="5400000">
            <a:off x="3208712" y="893684"/>
            <a:ext cx="373224" cy="1404642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위쪽/아래쪽 화살표 41"/>
          <p:cNvSpPr/>
          <p:nvPr/>
        </p:nvSpPr>
        <p:spPr>
          <a:xfrm rot="8100000">
            <a:off x="2962280" y="2039550"/>
            <a:ext cx="373224" cy="1754578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위쪽/아래쪽 화살표 44"/>
          <p:cNvSpPr/>
          <p:nvPr/>
        </p:nvSpPr>
        <p:spPr>
          <a:xfrm rot="10800000">
            <a:off x="2005765" y="2482876"/>
            <a:ext cx="361642" cy="800689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위쪽/아래쪽 화살표 45"/>
          <p:cNvSpPr/>
          <p:nvPr/>
        </p:nvSpPr>
        <p:spPr>
          <a:xfrm rot="10800000">
            <a:off x="4502871" y="2146749"/>
            <a:ext cx="361642" cy="860273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위쪽/아래쪽 화살표 46"/>
          <p:cNvSpPr/>
          <p:nvPr/>
        </p:nvSpPr>
        <p:spPr>
          <a:xfrm rot="10800000">
            <a:off x="1132831" y="2482876"/>
            <a:ext cx="361642" cy="1766274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위쪽/아래쪽 화살표 62"/>
          <p:cNvSpPr/>
          <p:nvPr/>
        </p:nvSpPr>
        <p:spPr>
          <a:xfrm rot="5400000">
            <a:off x="6315693" y="430610"/>
            <a:ext cx="373224" cy="2353593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2831167" y="1126810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874487" y="1145637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Control</a:t>
            </a:r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874487" y="1800789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4" name="모서리가 둥근 직사각형 83"/>
          <p:cNvSpPr/>
          <p:nvPr/>
        </p:nvSpPr>
        <p:spPr>
          <a:xfrm rot="2700000">
            <a:off x="2862842" y="2394250"/>
            <a:ext cx="1199565" cy="455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Bluetooth</a:t>
            </a:r>
          </a:p>
          <a:p>
            <a:pPr algn="ctr"/>
            <a:r>
              <a:rPr lang="en-US" altLang="ko-KR" sz="1400" dirty="0" smtClean="0"/>
              <a:t>bridge</a:t>
            </a:r>
            <a:endParaRPr lang="ko-KR" altLang="en-US" sz="1400" dirty="0"/>
          </a:p>
        </p:txBody>
      </p:sp>
      <p:sp>
        <p:nvSpPr>
          <p:cNvPr id="85" name="모서리가 둥근 직사각형 84"/>
          <p:cNvSpPr/>
          <p:nvPr/>
        </p:nvSpPr>
        <p:spPr>
          <a:xfrm rot="900000">
            <a:off x="6537447" y="3915559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Status</a:t>
            </a:r>
            <a:endParaRPr lang="ko-KR" altLang="en-US" sz="1400" dirty="0"/>
          </a:p>
        </p:txBody>
      </p:sp>
      <p:sp>
        <p:nvSpPr>
          <p:cNvPr id="86" name="오른쪽 화살표 85"/>
          <p:cNvSpPr/>
          <p:nvPr/>
        </p:nvSpPr>
        <p:spPr>
          <a:xfrm rot="900000">
            <a:off x="5378082" y="4034584"/>
            <a:ext cx="3321191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1">
              <a:lumMod val="60000"/>
              <a:lumOff val="4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9843" y="3169226"/>
            <a:ext cx="969722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772075" y="2744896"/>
            <a:ext cx="877883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1604707" y="3358215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Client</a:t>
            </a:r>
            <a:endParaRPr lang="en-US" altLang="ko-KR" sz="1400" dirty="0">
              <a:solidFill>
                <a:schemeClr val="tx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94328" y="3432045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ea typeface="티머니 둥근바람 ExtraBold" panose="02050903000000000000" pitchFamily="18" charset="-127"/>
              </a:rPr>
              <a:t>Client</a:t>
            </a:r>
            <a:endParaRPr lang="en-US" altLang="ko-KR" sz="1400" b="1" dirty="0">
              <a:solidFill>
                <a:schemeClr val="tx1"/>
              </a:solidFill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9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9" y="1341692"/>
            <a:ext cx="5633029" cy="4228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6614" y="1341692"/>
            <a:ext cx="4767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태양광 추적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PIR &amp;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Manual mode(buzzer, pan, tilt)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Emergency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stip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LCD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DB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sysyem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49" y="63867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HY강M" pitchFamily="18" charset="-127"/>
                <a:ea typeface="HY강M" pitchFamily="18" charset="-127"/>
              </a:rPr>
              <a:t>구현기능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83849" y="63867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HY강M" pitchFamily="18" charset="-127"/>
                <a:ea typeface="HY강M" pitchFamily="18" charset="-127"/>
              </a:rPr>
              <a:t>Pin assignment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902" y="1717138"/>
            <a:ext cx="6539384" cy="373255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4" y="1717138"/>
            <a:ext cx="6211077" cy="349194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5453" y="5449690"/>
            <a:ext cx="26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ARDUINO#1 </a:t>
            </a:r>
          </a:p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WiFi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64285" y="5449690"/>
            <a:ext cx="259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ARDUINO#2 (Bluetooth)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4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시연 영상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83527" y="4064485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583440" y="973222"/>
            <a:ext cx="10943275" cy="54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용량문제로 </a:t>
            </a:r>
            <a:r>
              <a:rPr lang="en-US" altLang="ko-KR" sz="2000" b="1" dirty="0" err="1">
                <a:latin typeface="HY강M" pitchFamily="18" charset="-127"/>
                <a:ea typeface="HY강M" pitchFamily="18" charset="-127"/>
              </a:rPr>
              <a:t>G</a:t>
            </a:r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ithub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에 업데이트 되지 않아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PPT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에서는 영상을 제외했습니다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Github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repository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의 </a:t>
            </a:r>
            <a:r>
              <a:rPr lang="ko-KR" altLang="en-US" sz="2000" b="1" dirty="0" err="1" smtClean="0">
                <a:latin typeface="HY강M" pitchFamily="18" charset="-127"/>
                <a:ea typeface="HY강M" pitchFamily="18" charset="-127"/>
              </a:rPr>
              <a:t>메인화면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혹은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raw file 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다운로드를 통해 확인하실 수 있습니다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endParaRPr lang="en-US" altLang="ko-KR" sz="2000" b="1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Github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</a:rPr>
              <a:t> repository : 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  <a:hlinkClick r:id="rId2"/>
              </a:rPr>
              <a:t>https://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  <a:hlinkClick r:id="rId2"/>
              </a:rPr>
              <a:t>github.com/BrotherHwan/Solar_tracking_system/blob/main/README.md</a:t>
            </a:r>
            <a:endParaRPr lang="en-US" altLang="ko-KR" sz="2000" b="1" dirty="0" smtClean="0">
              <a:latin typeface="HY강M" pitchFamily="18" charset="-127"/>
              <a:ea typeface="HY강M" pitchFamily="18" charset="-127"/>
            </a:endParaRPr>
          </a:p>
          <a:p>
            <a:pPr algn="ctr"/>
            <a:endParaRPr lang="en-US" altLang="ko-KR" sz="2000" b="1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Raw file download:</a:t>
            </a:r>
          </a:p>
          <a:p>
            <a:pPr algn="ctr"/>
            <a:r>
              <a:rPr lang="en-US" altLang="ko-KR" sz="2000" u="sng" dirty="0">
                <a:hlinkClick r:id="rId3"/>
              </a:rPr>
              <a:t>https://</a:t>
            </a:r>
            <a:r>
              <a:rPr lang="en-US" altLang="ko-KR" sz="2000" u="sng" dirty="0" smtClean="0">
                <a:hlinkClick r:id="rId3"/>
              </a:rPr>
              <a:t>github.com/BrotherHwan/Solar_tracking_system/blob/main/image_video/solar_tracking_auto.mp4</a:t>
            </a:r>
            <a:endParaRPr lang="en-US" altLang="ko-KR" sz="2000" u="sng" dirty="0" smtClean="0"/>
          </a:p>
          <a:p>
            <a:pPr algn="ctr"/>
            <a:endParaRPr lang="en-US" altLang="ko-KR" sz="2000" b="1" u="sng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u="sng" dirty="0">
                <a:hlinkClick r:id="rId4"/>
              </a:rPr>
              <a:t>https://github.com/BrotherHwan/Solar_tracking_system/blob/main/image_video/solar_tracking_manual.mp4</a:t>
            </a:r>
            <a:endParaRPr lang="ko-KR" altLang="en-US" sz="2000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7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데이터 베이스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4" y="1247397"/>
            <a:ext cx="11853351" cy="41296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8655" y="5458406"/>
            <a:ext cx="443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강M" pitchFamily="18" charset="-127"/>
                <a:ea typeface="HY강M" pitchFamily="18" charset="-127"/>
              </a:rPr>
              <a:t>Solar panel output voltage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CDS sensor Date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Servo motor angle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PIR sensor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195</Words>
  <Application>Microsoft Office PowerPoint</Application>
  <PresentationFormat>사용자 지정</PresentationFormat>
  <Paragraphs>94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Solar tracking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QnA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태양광 추적 시스템</dc:title>
  <dc:creator>ChanYoeng</dc:creator>
  <cp:lastModifiedBy>LG</cp:lastModifiedBy>
  <cp:revision>76</cp:revision>
  <dcterms:created xsi:type="dcterms:W3CDTF">2023-11-27T01:57:32Z</dcterms:created>
  <dcterms:modified xsi:type="dcterms:W3CDTF">2024-05-03T07:09:21Z</dcterms:modified>
</cp:coreProperties>
</file>